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303" r:id="rId41"/>
    <p:sldId id="304" r:id="rId42"/>
    <p:sldId id="305" r:id="rId43"/>
    <p:sldId id="306" r:id="rId44"/>
    <p:sldId id="307" r:id="rId45"/>
    <p:sldId id="313" r:id="rId46"/>
    <p:sldId id="314" r:id="rId47"/>
  </p:sldIdLst>
  <p:sldSz cx="9144000" cy="5143500" type="screen16x9"/>
  <p:notesSz cx="6858000" cy="9144000"/>
  <p:embeddedFontLst>
    <p:embeddedFont>
      <p:font typeface="Poppins" pitchFamily="2" charset="0"/>
      <p:regular r:id="rId49"/>
      <p:bold r:id="rId50"/>
      <p:italic r:id="rId51"/>
      <p:boldItalic r:id="rId52"/>
    </p:embeddedFont>
    <p:embeddedFont>
      <p:font typeface="Poppins Light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41" d="100"/>
          <a:sy n="141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072e0f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072e0f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c2a5aa8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c2a5aa8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7c2a5aa8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7c2a5aa8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7c2a5aa84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7c2a5aa84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70a68cc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70a68cc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7c2a5aa84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7c2a5aa84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7c2a5aa8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7c2a5aa8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70a68cc7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70a68cc7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7c2a5aa8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7c2a5aa8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7c2a5aa84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7c2a5aa84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7c2a5aa84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7c2a5aa84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68fa57c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68fa57c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7c2a5aa8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7c2a5aa8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68fa57cb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68fa57cb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7c2a5aa84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7c2a5aa84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7c2a5aa8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7c2a5aa84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707f56ed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707f56ed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7c2a5aa84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7c2a5aa84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149104e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149104e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149104e5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149104e5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7c2a5aa84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7c2a5aa84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7c2a5aa84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7c2a5aa84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916b61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916b61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7c2a5aa8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7c2a5aa8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149104e5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149104e5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7c2a5aa8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7c2a5aa8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1185b27a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1185b27a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7c2a5aa84_5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7c2a5aa84_5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707f5731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707f5731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7072e0f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7072e0f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7c3b26b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7c3b26b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7c3b26b8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7c3b26b8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7c3b26b8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7c3b26b8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7c3b26b8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7c3b26b8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7c3b26b8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57c3b26b8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1185b27a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1185b27a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7c3b26b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7c3b26b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7072e0fe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7072e0fe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7072e0fe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7072e0fe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7c2a5aa84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7c2a5aa84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c2a5aa84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c2a5aa84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7c2a5aa8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7c2a5aa8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1311075" y="1991850"/>
            <a:ext cx="7293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基礎課程一</a:t>
            </a:r>
            <a:endParaRPr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4"/>
          <p:cNvSpPr txBox="1"/>
          <p:nvPr/>
        </p:nvSpPr>
        <p:spPr>
          <a:xfrm>
            <a:off x="3672750" y="3151650"/>
            <a:ext cx="21780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Peter &amp; Bill</a:t>
            </a:r>
            <a:endParaRPr sz="24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307950" y="2144575"/>
            <a:ext cx="2609700" cy="13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  5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==  10  →  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 txBox="1"/>
          <p:nvPr/>
        </p:nvSpPr>
        <p:spPr>
          <a:xfrm>
            <a:off x="572300" y="3382150"/>
            <a:ext cx="15756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False</a:t>
            </a:r>
            <a:endParaRPr sz="26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body" idx="1"/>
          </p:nvPr>
        </p:nvSpPr>
        <p:spPr>
          <a:xfrm>
            <a:off x="2917650" y="2077450"/>
            <a:ext cx="2609700" cy="13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  25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==  25  →  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3100350" y="3382150"/>
            <a:ext cx="15756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 sz="26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body" idx="1"/>
          </p:nvPr>
        </p:nvSpPr>
        <p:spPr>
          <a:xfrm>
            <a:off x="5628400" y="2077450"/>
            <a:ext cx="3515400" cy="13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  “Hello”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==  “Hello”  →  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6457625" y="3382150"/>
            <a:ext cx="15756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 sz="26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輸入輸出</a:t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body" idx="1"/>
          </p:nvPr>
        </p:nvSpPr>
        <p:spPr>
          <a:xfrm>
            <a:off x="2371875" y="17462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輸入</a:t>
            </a:r>
            <a:r>
              <a:rPr lang="en"/>
              <a:t>：</a:t>
            </a:r>
            <a:endParaRPr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變數名  =  input (  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輸出</a:t>
            </a:r>
            <a:r>
              <a:rPr lang="en"/>
              <a:t>：</a:t>
            </a:r>
            <a:endParaRPr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 ( 變數名)</a:t>
            </a:r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2385475" y="938850"/>
            <a:ext cx="66060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 ( 5 + 10*2 / 4 - 1 )  →  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print( ‘我今年’ + 15 + ‘歲’ )  →  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 ‘我今年’ , 15 , ‘歲’ )  →  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print( ‘我今年’ + str(15) + ‘歲’ )  →  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print( ‘我今年’ , str(15) , ‘歲’ )  →  ?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939800" y="3835150"/>
            <a:ext cx="80517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相同型態可以用 “+” 相連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但如果不是相同型態而用了 “+”，則會出現錯誤。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075" y="2196350"/>
            <a:ext cx="4575400" cy="17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900" y="197550"/>
            <a:ext cx="2554600" cy="8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6"/>
            <a:ext cx="2554600" cy="73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938850"/>
            <a:ext cx="2554600" cy="64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974924"/>
            <a:ext cx="2554600" cy="623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>
            <a:spLocks noGrp="1"/>
          </p:cNvSpPr>
          <p:nvPr>
            <p:ph type="body" idx="1"/>
          </p:nvPr>
        </p:nvSpPr>
        <p:spPr>
          <a:xfrm>
            <a:off x="2385475" y="1374425"/>
            <a:ext cx="6606000" cy="13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= 5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 = str(x)     →     y 是一個字串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= ‘5’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 = int(x)     →     y 是一個整數</a:t>
            </a:r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body" idx="1"/>
          </p:nvPr>
        </p:nvSpPr>
        <p:spPr>
          <a:xfrm>
            <a:off x="2385475" y="1374425"/>
            <a:ext cx="6606000" cy="13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my_name  =  input (  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 (my_name) 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400" y="2653074"/>
            <a:ext cx="3275225" cy="21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2385475" y="837850"/>
            <a:ext cx="6606000" cy="18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希望有提示字出現呢？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my_name  =  input( ‘你的名字是：’ 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 (my_name)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68" name="Google Shape;268;p29"/>
          <p:cNvSpPr txBox="1">
            <a:spLocks noGrp="1"/>
          </p:cNvSpPr>
          <p:nvPr>
            <p:ph type="body" idx="1"/>
          </p:nvPr>
        </p:nvSpPr>
        <p:spPr>
          <a:xfrm>
            <a:off x="2385475" y="2707150"/>
            <a:ext cx="6606000" cy="18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希望一直輸出同樣內容呢？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print( ‘上課不可以睡覺’ * 10 )</a:t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62" y="3859025"/>
            <a:ext cx="7722475" cy="12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625" y="302550"/>
            <a:ext cx="6798726" cy="10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657975" y="2265200"/>
            <a:ext cx="8183400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#  代表著”註解”。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註解的地方，不會被程式當作程式碼來執行。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它作為一個提醒的功能，提醒你現在這邊現在在做什麼。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或是等你半年後回來看，看不懂你之前在寫什麼時，它能提醒你。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900" y="1116225"/>
            <a:ext cx="35623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</a:t>
            </a:r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12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x1  =  1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x2  =  2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x10  =  10</a:t>
            </a:r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4031400" y="1723775"/>
            <a:ext cx="4960200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這樣會不會太麻煩了一點呢 ?</a:t>
            </a:r>
            <a:endParaRPr sz="26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那如果有100個變數要存呢 ?</a:t>
            </a:r>
            <a:endParaRPr sz="26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1" name="Google Shape;291;p32"/>
          <p:cNvSpPr txBox="1">
            <a:spLocks noGrp="1"/>
          </p:cNvSpPr>
          <p:nvPr>
            <p:ph type="body" idx="1"/>
          </p:nvPr>
        </p:nvSpPr>
        <p:spPr>
          <a:xfrm>
            <a:off x="1471125" y="240950"/>
            <a:ext cx="6606000" cy="12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假設今天要存 10 個變數，分別是數字 1 ~ 10你會怎麼存呢 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260350" y="48745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Outline</a:t>
            </a:r>
            <a:endParaRPr sz="6000"/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1057525" y="1170550"/>
            <a:ext cx="4704900" cy="3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變數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輸入輸出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判斷式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If-else</a:t>
            </a:r>
            <a:endParaRPr sz="24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" name="Google Shape;156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8" name="Google Shape;158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12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List 就像一個很大的背包，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裡面可以存著非常多的變數。</a:t>
            </a: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body" idx="1"/>
          </p:nvPr>
        </p:nvSpPr>
        <p:spPr>
          <a:xfrm>
            <a:off x="2385525" y="2798725"/>
            <a:ext cx="6606000" cy="12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List  =  [ 1 , 2 , 3 , 4 , 5 , 6 , 7 , 8 , 9 , 10 ]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可以想像成 List 裡面有 10 個位置。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每個位置分別存著一個數字。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body" idx="1"/>
          </p:nvPr>
        </p:nvSpPr>
        <p:spPr>
          <a:xfrm>
            <a:off x="2385475" y="1415650"/>
            <a:ext cx="6606000" cy="12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如果想知道一個 List 的長度呢 ?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試試看 len ( List ) 吧！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→ print( len( List ))</a:t>
            </a:r>
            <a:endParaRPr/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950" y="3292675"/>
            <a:ext cx="4501725" cy="14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75" y="0"/>
            <a:ext cx="3851200" cy="38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363" y="0"/>
            <a:ext cx="35318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175" y="2736532"/>
            <a:ext cx="3851200" cy="240696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/>
        </p:nvSpPr>
        <p:spPr>
          <a:xfrm>
            <a:off x="201700" y="773225"/>
            <a:ext cx="4482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漩渦鳴人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201700" y="3178000"/>
            <a:ext cx="4482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春野櫻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35"/>
          <p:cNvSpPr txBox="1"/>
          <p:nvPr/>
        </p:nvSpPr>
        <p:spPr>
          <a:xfrm>
            <a:off x="8549575" y="1855600"/>
            <a:ext cx="4482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宇智波佐助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>
            <a:spLocks noGrp="1"/>
          </p:cNvSpPr>
          <p:nvPr>
            <p:ph type="body" idx="1"/>
          </p:nvPr>
        </p:nvSpPr>
        <p:spPr>
          <a:xfrm>
            <a:off x="429400" y="469175"/>
            <a:ext cx="8714700" cy="16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naruto  =  [ ‘漩渦鳴人’ , ‘宇智波佐助’ , ‘春野櫻’  ]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23" name="Google Shape;323;p36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324" name="Google Shape;324;p3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6"/>
          <p:cNvSpPr txBox="1"/>
          <p:nvPr/>
        </p:nvSpPr>
        <p:spPr>
          <a:xfrm>
            <a:off x="2363225" y="1167675"/>
            <a:ext cx="161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索引位置 = 0</a:t>
            </a:r>
            <a:endParaRPr sz="18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4184375" y="1167675"/>
            <a:ext cx="161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索引位置 = 1</a:t>
            </a:r>
            <a:endParaRPr sz="18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6005525" y="1167675"/>
            <a:ext cx="161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索引位置 = 2</a:t>
            </a:r>
            <a:endParaRPr sz="18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2439425" y="1624875"/>
            <a:ext cx="161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index = 0</a:t>
            </a:r>
            <a:endParaRPr sz="18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36"/>
          <p:cNvSpPr txBox="1"/>
          <p:nvPr/>
        </p:nvSpPr>
        <p:spPr>
          <a:xfrm>
            <a:off x="4268225" y="1624875"/>
            <a:ext cx="161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index = 1</a:t>
            </a:r>
            <a:endParaRPr sz="18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6097025" y="1624875"/>
            <a:ext cx="16125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index = 2</a:t>
            </a:r>
            <a:endParaRPr sz="18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36"/>
          <p:cNvSpPr txBox="1">
            <a:spLocks noGrp="1"/>
          </p:cNvSpPr>
          <p:nvPr>
            <p:ph type="body" idx="1"/>
          </p:nvPr>
        </p:nvSpPr>
        <p:spPr>
          <a:xfrm>
            <a:off x="429400" y="2168675"/>
            <a:ext cx="8562000" cy="26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print( naruto[0]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print( naruto[-1]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print( naruto[0 : 2]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268" y="2180163"/>
            <a:ext cx="4191019" cy="89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272" y="3088075"/>
            <a:ext cx="2307128" cy="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6284" y="3995975"/>
            <a:ext cx="3183765" cy="8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97325" cy="367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325" y="1506875"/>
            <a:ext cx="4846674" cy="363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/>
          <p:nvPr/>
        </p:nvSpPr>
        <p:spPr>
          <a:xfrm>
            <a:off x="1142975" y="3989300"/>
            <a:ext cx="1737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旗木卡卡西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6042663" y="645475"/>
            <a:ext cx="17370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漩渦九品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>
            <a:spLocks noGrp="1"/>
          </p:cNvSpPr>
          <p:nvPr>
            <p:ph type="body" idx="1"/>
          </p:nvPr>
        </p:nvSpPr>
        <p:spPr>
          <a:xfrm>
            <a:off x="429400" y="325100"/>
            <a:ext cx="8714700" cy="16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新增</a:t>
            </a:r>
            <a:endParaRPr sz="26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naruto  =  [ ‘漩渦鳴人’ , ‘宇智波佐助’ , ‘春野櫻’  ]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3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352" name="Google Shape;352;p38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353" name="Google Shape;353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38"/>
          <p:cNvSpPr txBox="1">
            <a:spLocks noGrp="1"/>
          </p:cNvSpPr>
          <p:nvPr>
            <p:ph type="body" idx="1"/>
          </p:nvPr>
        </p:nvSpPr>
        <p:spPr>
          <a:xfrm>
            <a:off x="429400" y="2024600"/>
            <a:ext cx="8562000" cy="26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→ naruto.append( ‘旗木卡卡西’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print( naruto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→ naruto.insert( 1 , ‘漩渦九品’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print( naruto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534" y="2555000"/>
            <a:ext cx="5581566" cy="12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524" y="4186665"/>
            <a:ext cx="5581575" cy="95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429400" y="325100"/>
            <a:ext cx="8714700" cy="16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刪除</a:t>
            </a:r>
            <a:endParaRPr sz="26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naruto  =  [ ‘漩渦鳴人’ , ‘宇智波佐助’ , ‘春野櫻’  ]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66" name="Google Shape;366;p3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367" name="Google Shape;367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39"/>
          <p:cNvSpPr txBox="1">
            <a:spLocks noGrp="1"/>
          </p:cNvSpPr>
          <p:nvPr>
            <p:ph type="body" idx="1"/>
          </p:nvPr>
        </p:nvSpPr>
        <p:spPr>
          <a:xfrm>
            <a:off x="429400" y="2024600"/>
            <a:ext cx="8562000" cy="26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→ naruto.remove( ‘春野櫻’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print( naruto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→ del  naruto[1]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print( naruto 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650" y="2642500"/>
            <a:ext cx="4688425" cy="13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650" y="4022975"/>
            <a:ext cx="1725725" cy="9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>
            <a:spLocks noGrp="1"/>
          </p:cNvSpPr>
          <p:nvPr>
            <p:ph type="body" idx="1"/>
          </p:nvPr>
        </p:nvSpPr>
        <p:spPr>
          <a:xfrm>
            <a:off x="429400" y="325100"/>
            <a:ext cx="8714700" cy="16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刪除</a:t>
            </a:r>
            <a:endParaRPr sz="26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80" name="Google Shape;380;p40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381" name="Google Shape;381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40"/>
          <p:cNvSpPr txBox="1"/>
          <p:nvPr/>
        </p:nvSpPr>
        <p:spPr>
          <a:xfrm>
            <a:off x="549100" y="1176625"/>
            <a:ext cx="8006700" cy="16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oppins"/>
                <a:ea typeface="Poppins"/>
                <a:cs typeface="Poppins"/>
                <a:sym typeface="Poppins"/>
              </a:rPr>
              <a:t>如果有很多個春野櫻要刪掉，</a:t>
            </a:r>
            <a:endParaRPr sz="3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Poppins"/>
                <a:ea typeface="Poppins"/>
                <a:cs typeface="Poppins"/>
                <a:sym typeface="Poppins"/>
              </a:rPr>
              <a:t>remove( ‘春野櫻’ )能全部刪掉嗎？</a:t>
            </a:r>
            <a:endParaRPr sz="30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549100" y="2969550"/>
            <a:ext cx="7149300" cy="10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Poppins"/>
                <a:ea typeface="Poppins"/>
                <a:cs typeface="Poppins"/>
                <a:sym typeface="Poppins"/>
              </a:rPr>
              <a:t>不行喔！只會刪掉第一個出現的春野櫻！</a:t>
            </a:r>
            <a:endParaRPr sz="24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7" name="Google Shape;3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02901"/>
            <a:ext cx="9144001" cy="144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判斷式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>
            <a:spLocks noGrp="1"/>
          </p:cNvSpPr>
          <p:nvPr>
            <p:ph type="title"/>
          </p:nvPr>
        </p:nvSpPr>
        <p:spPr>
          <a:xfrm>
            <a:off x="457325" y="36080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我們其實常常在做判斷</a:t>
            </a:r>
            <a:endParaRPr sz="3000"/>
          </a:p>
        </p:txBody>
      </p:sp>
      <p:sp>
        <p:nvSpPr>
          <p:cNvPr id="427" name="Google Shape;427;p46"/>
          <p:cNvSpPr txBox="1">
            <a:spLocks noGrp="1"/>
          </p:cNvSpPr>
          <p:nvPr>
            <p:ph type="body" idx="1"/>
          </p:nvPr>
        </p:nvSpPr>
        <p:spPr>
          <a:xfrm>
            <a:off x="712175" y="1123075"/>
            <a:ext cx="3314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舉例來說：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大家應該有看過影子籃球員吧～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黑子哲也跟火神大我誰比較高呢？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4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429" name="Google Shape;4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925" y="1183350"/>
            <a:ext cx="4014979" cy="30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6"/>
          <p:cNvSpPr txBox="1"/>
          <p:nvPr/>
        </p:nvSpPr>
        <p:spPr>
          <a:xfrm>
            <a:off x="355375" y="2332200"/>
            <a:ext cx="21321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假設我說黑子比較高：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46"/>
          <p:cNvSpPr txBox="1"/>
          <p:nvPr/>
        </p:nvSpPr>
        <p:spPr>
          <a:xfrm>
            <a:off x="737225" y="3055100"/>
            <a:ext cx="27435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黑子 168cm            火神 190cm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6"/>
          <p:cNvSpPr txBox="1"/>
          <p:nvPr/>
        </p:nvSpPr>
        <p:spPr>
          <a:xfrm>
            <a:off x="1845725" y="3007100"/>
            <a:ext cx="4356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 &gt;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46"/>
          <p:cNvSpPr txBox="1"/>
          <p:nvPr/>
        </p:nvSpPr>
        <p:spPr>
          <a:xfrm>
            <a:off x="712175" y="4099600"/>
            <a:ext cx="32892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所以這就是一個錯誤(</a:t>
            </a:r>
            <a:r>
              <a:rPr lang="en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False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)的判斷！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46"/>
          <p:cNvSpPr txBox="1"/>
          <p:nvPr/>
        </p:nvSpPr>
        <p:spPr>
          <a:xfrm>
            <a:off x="712175" y="3664000"/>
            <a:ext cx="20889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因為黑子比較矮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46"/>
          <p:cNvSpPr txBox="1"/>
          <p:nvPr/>
        </p:nvSpPr>
        <p:spPr>
          <a:xfrm>
            <a:off x="1937225" y="2676175"/>
            <a:ext cx="3408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&lt;</a:t>
            </a:r>
            <a:endParaRPr sz="20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endParaRPr sz="20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變數</a:t>
            </a:r>
            <a:endParaRPr/>
          </a:p>
        </p:txBody>
      </p:sp>
      <p:sp>
        <p:nvSpPr>
          <p:cNvPr id="167" name="Google Shape;167;p1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>
            <a:spLocks noGrp="1"/>
          </p:cNvSpPr>
          <p:nvPr>
            <p:ph type="title"/>
          </p:nvPr>
        </p:nvSpPr>
        <p:spPr>
          <a:xfrm>
            <a:off x="467525" y="44237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那怎樣是正確的判斷呢？</a:t>
            </a:r>
            <a:endParaRPr sz="3000"/>
          </a:p>
        </p:txBody>
      </p:sp>
      <p:sp>
        <p:nvSpPr>
          <p:cNvPr id="441" name="Google Shape;441;p47"/>
          <p:cNvSpPr txBox="1">
            <a:spLocks noGrp="1"/>
          </p:cNvSpPr>
          <p:nvPr>
            <p:ph type="body" idx="1"/>
          </p:nvPr>
        </p:nvSpPr>
        <p:spPr>
          <a:xfrm>
            <a:off x="732900" y="1183813"/>
            <a:ext cx="33447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有沒有同學要舉個例子？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43" name="Google Shape;443;p47"/>
          <p:cNvSpPr txBox="1"/>
          <p:nvPr/>
        </p:nvSpPr>
        <p:spPr>
          <a:xfrm>
            <a:off x="3719750" y="2264550"/>
            <a:ext cx="30285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「今天是禮拜六」 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是一個正確的判斷嗎？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47"/>
          <p:cNvSpPr txBox="1"/>
          <p:nvPr/>
        </p:nvSpPr>
        <p:spPr>
          <a:xfrm>
            <a:off x="3985850" y="3262175"/>
            <a:ext cx="3570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Poppins"/>
                <a:ea typeface="Poppins"/>
                <a:cs typeface="Poppins"/>
                <a:sym typeface="Poppins"/>
              </a:rPr>
              <a:t>是啊，這是一個正確(</a:t>
            </a:r>
            <a:r>
              <a:rPr lang="en" sz="16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r>
              <a:rPr lang="en" sz="1600" b="1">
                <a:latin typeface="Poppins"/>
                <a:ea typeface="Poppins"/>
                <a:cs typeface="Poppins"/>
                <a:sym typeface="Poppins"/>
              </a:rPr>
              <a:t>)的判斷</a:t>
            </a:r>
            <a:endParaRPr sz="16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5" name="Google Shape;4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13" y="1804387"/>
            <a:ext cx="2320276" cy="232027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7"/>
          <p:cNvSpPr txBox="1"/>
          <p:nvPr/>
        </p:nvSpPr>
        <p:spPr>
          <a:xfrm>
            <a:off x="5405750" y="1183825"/>
            <a:ext cx="2504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BTW, 大家好棒＾＾</a:t>
            </a:r>
            <a:endParaRPr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禮拜六還來學校學寫程式！</a:t>
            </a:r>
            <a:endParaRPr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非常的用功上進～</a:t>
            </a:r>
            <a:endParaRPr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>
            <a:spLocks noGrp="1"/>
          </p:cNvSpPr>
          <p:nvPr>
            <p:ph type="title"/>
          </p:nvPr>
        </p:nvSpPr>
        <p:spPr>
          <a:xfrm>
            <a:off x="354600" y="447950"/>
            <a:ext cx="68784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所以結果有兩種可能：</a:t>
            </a:r>
            <a:r>
              <a:rPr lang="en" sz="2600">
                <a:solidFill>
                  <a:srgbClr val="FF0000"/>
                </a:solidFill>
              </a:rPr>
              <a:t>True</a:t>
            </a:r>
            <a:r>
              <a:rPr lang="en" sz="2600"/>
              <a:t>、</a:t>
            </a:r>
            <a:r>
              <a:rPr lang="en" sz="2600">
                <a:solidFill>
                  <a:srgbClr val="38761D"/>
                </a:solidFill>
              </a:rPr>
              <a:t>False</a:t>
            </a:r>
            <a:endParaRPr sz="2600">
              <a:solidFill>
                <a:srgbClr val="38761D"/>
              </a:solidFill>
            </a:endParaRPr>
          </a:p>
        </p:txBody>
      </p:sp>
      <p:sp>
        <p:nvSpPr>
          <p:cNvPr id="452" name="Google Shape;452;p48"/>
          <p:cNvSpPr txBox="1">
            <a:spLocks noGrp="1"/>
          </p:cNvSpPr>
          <p:nvPr>
            <p:ph type="body" idx="1"/>
          </p:nvPr>
        </p:nvSpPr>
        <p:spPr>
          <a:xfrm>
            <a:off x="577100" y="1423550"/>
            <a:ext cx="4519800" cy="1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簡單的比較方法：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三一律：大於( &gt; ), 小於( &lt; ), 等於( == )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3" name="Google Shape;453;p4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54" name="Google Shape;454;p48"/>
          <p:cNvSpPr txBox="1"/>
          <p:nvPr/>
        </p:nvSpPr>
        <p:spPr>
          <a:xfrm>
            <a:off x="427150" y="2434700"/>
            <a:ext cx="18552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練習一下：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5" name="Google Shape;455;p48"/>
          <p:cNvSpPr txBox="1"/>
          <p:nvPr/>
        </p:nvSpPr>
        <p:spPr>
          <a:xfrm>
            <a:off x="3947400" y="4132950"/>
            <a:ext cx="26379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[1, 2, 3] == [2, 3, 4]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2925675" y="1131050"/>
            <a:ext cx="25893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7" name="Google Shape;457;p48"/>
          <p:cNvSpPr txBox="1"/>
          <p:nvPr/>
        </p:nvSpPr>
        <p:spPr>
          <a:xfrm>
            <a:off x="4643700" y="1484725"/>
            <a:ext cx="25893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Poppins"/>
                <a:ea typeface="Poppins"/>
                <a:cs typeface="Poppins"/>
                <a:sym typeface="Poppins"/>
              </a:rPr>
              <a:t>那不等於可以怎麼寫呢？</a:t>
            </a:r>
            <a:endParaRPr sz="1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48"/>
          <p:cNvSpPr txBox="1"/>
          <p:nvPr/>
        </p:nvSpPr>
        <p:spPr>
          <a:xfrm>
            <a:off x="5514975" y="1802888"/>
            <a:ext cx="8052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!=</a:t>
            </a:r>
            <a:endParaRPr sz="20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8"/>
          <p:cNvSpPr txBox="1"/>
          <p:nvPr/>
        </p:nvSpPr>
        <p:spPr>
          <a:xfrm>
            <a:off x="1643050" y="3293000"/>
            <a:ext cx="10296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 sz="20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0" name="Google Shape;460;p48"/>
          <p:cNvSpPr txBox="1"/>
          <p:nvPr/>
        </p:nvSpPr>
        <p:spPr>
          <a:xfrm>
            <a:off x="6500138" y="4216575"/>
            <a:ext cx="1029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False</a:t>
            </a:r>
            <a:endParaRPr sz="20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540275" y="3200900"/>
            <a:ext cx="10296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 &lt;= 5       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2" name="Google Shape;462;p48"/>
          <p:cNvSpPr txBox="1"/>
          <p:nvPr/>
        </p:nvSpPr>
        <p:spPr>
          <a:xfrm>
            <a:off x="529075" y="3700950"/>
            <a:ext cx="96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 != 10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3" name="Google Shape;463;p48"/>
          <p:cNvSpPr txBox="1"/>
          <p:nvPr/>
        </p:nvSpPr>
        <p:spPr>
          <a:xfrm>
            <a:off x="4028950" y="2959000"/>
            <a:ext cx="1855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[1, 2] != [2, 1]</a:t>
            </a:r>
            <a:endParaRPr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4" name="Google Shape;464;p48"/>
          <p:cNvSpPr txBox="1"/>
          <p:nvPr/>
        </p:nvSpPr>
        <p:spPr>
          <a:xfrm>
            <a:off x="1643050" y="3782300"/>
            <a:ext cx="8466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/>
          </a:p>
        </p:txBody>
      </p:sp>
      <p:sp>
        <p:nvSpPr>
          <p:cNvPr id="465" name="Google Shape;465;p48"/>
          <p:cNvSpPr txBox="1"/>
          <p:nvPr/>
        </p:nvSpPr>
        <p:spPr>
          <a:xfrm>
            <a:off x="6179950" y="3056125"/>
            <a:ext cx="898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/>
          </a:p>
        </p:txBody>
      </p:sp>
      <p:sp>
        <p:nvSpPr>
          <p:cNvPr id="466" name="Google Shape;466;p48"/>
          <p:cNvSpPr txBox="1"/>
          <p:nvPr/>
        </p:nvSpPr>
        <p:spPr>
          <a:xfrm>
            <a:off x="6334800" y="3718513"/>
            <a:ext cx="898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False</a:t>
            </a:r>
            <a:endParaRPr sz="20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1582150" y="4319750"/>
            <a:ext cx="9684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False</a:t>
            </a:r>
            <a:endParaRPr sz="20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8" name="Google Shape;468;p48"/>
          <p:cNvSpPr txBox="1"/>
          <p:nvPr/>
        </p:nvSpPr>
        <p:spPr>
          <a:xfrm>
            <a:off x="605975" y="4189725"/>
            <a:ext cx="898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 &lt; 5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69" name="Google Shape;469;p48"/>
          <p:cNvSpPr txBox="1"/>
          <p:nvPr/>
        </p:nvSpPr>
        <p:spPr>
          <a:xfrm>
            <a:off x="4028950" y="3628050"/>
            <a:ext cx="21510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“蘋果” == “香蕉” 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70" name="Google Shape;470;p48"/>
          <p:cNvSpPr txBox="1"/>
          <p:nvPr/>
        </p:nvSpPr>
        <p:spPr>
          <a:xfrm>
            <a:off x="6585300" y="2280513"/>
            <a:ext cx="2066100" cy="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* 兩個List要一樣，必須list裡各元素都要一樣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611975" y="62485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而且(and)、或者(or)</a:t>
            </a:r>
            <a:endParaRPr sz="2600"/>
          </a:p>
        </p:txBody>
      </p:sp>
      <p:sp>
        <p:nvSpPr>
          <p:cNvPr id="476" name="Google Shape;476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77" name="Google Shape;477;p49"/>
          <p:cNvSpPr txBox="1">
            <a:spLocks noGrp="1"/>
          </p:cNvSpPr>
          <p:nvPr>
            <p:ph type="title"/>
          </p:nvPr>
        </p:nvSpPr>
        <p:spPr>
          <a:xfrm>
            <a:off x="1902575" y="1307950"/>
            <a:ext cx="5941500" cy="1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9900"/>
                </a:solidFill>
              </a:rPr>
              <a:t>and</a:t>
            </a:r>
            <a:r>
              <a:rPr lang="en" sz="2600"/>
              <a:t> → 所有條件都要是</a:t>
            </a:r>
            <a:r>
              <a:rPr lang="en" sz="2600">
                <a:solidFill>
                  <a:srgbClr val="FF0000"/>
                </a:solidFill>
              </a:rPr>
              <a:t>True</a:t>
            </a:r>
            <a:r>
              <a:rPr lang="en" sz="2600"/>
              <a:t>才算成立</a:t>
            </a: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9900"/>
                </a:solidFill>
              </a:rPr>
              <a:t>or</a:t>
            </a:r>
            <a:r>
              <a:rPr lang="en" sz="2600"/>
              <a:t> → 只要有任一條件是</a:t>
            </a:r>
            <a:r>
              <a:rPr lang="en" sz="2600">
                <a:solidFill>
                  <a:srgbClr val="FF0000"/>
                </a:solidFill>
              </a:rPr>
              <a:t>True</a:t>
            </a:r>
            <a:r>
              <a:rPr lang="en" sz="2600"/>
              <a:t>就成立</a:t>
            </a:r>
            <a:endParaRPr sz="2600"/>
          </a:p>
        </p:txBody>
      </p:sp>
      <p:sp>
        <p:nvSpPr>
          <p:cNvPr id="478" name="Google Shape;478;p49"/>
          <p:cNvSpPr txBox="1"/>
          <p:nvPr/>
        </p:nvSpPr>
        <p:spPr>
          <a:xfrm>
            <a:off x="1671825" y="3496575"/>
            <a:ext cx="41082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(8 / 2 &gt; 3.999) and (4 * 5 == 20)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49"/>
          <p:cNvSpPr txBox="1"/>
          <p:nvPr/>
        </p:nvSpPr>
        <p:spPr>
          <a:xfrm>
            <a:off x="611975" y="2935875"/>
            <a:ext cx="17127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練習一下：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>
            <a:off x="1671825" y="4108175"/>
            <a:ext cx="37311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(1 != 2) or (3 - 1 == 4)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1" name="Google Shape;481;p49"/>
          <p:cNvSpPr txBox="1"/>
          <p:nvPr/>
        </p:nvSpPr>
        <p:spPr>
          <a:xfrm>
            <a:off x="5780025" y="3496575"/>
            <a:ext cx="10194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 sz="20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5780025" y="4170725"/>
            <a:ext cx="9078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 sz="20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2035000" y="3119050"/>
            <a:ext cx="11586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/>
          </a:p>
        </p:txBody>
      </p:sp>
      <p:sp>
        <p:nvSpPr>
          <p:cNvPr id="484" name="Google Shape;484;p49"/>
          <p:cNvSpPr txBox="1"/>
          <p:nvPr/>
        </p:nvSpPr>
        <p:spPr>
          <a:xfrm>
            <a:off x="3845850" y="3178450"/>
            <a:ext cx="10194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/>
          </a:p>
        </p:txBody>
      </p:sp>
      <p:sp>
        <p:nvSpPr>
          <p:cNvPr id="485" name="Google Shape;485;p49"/>
          <p:cNvSpPr txBox="1"/>
          <p:nvPr/>
        </p:nvSpPr>
        <p:spPr>
          <a:xfrm>
            <a:off x="1671825" y="4537600"/>
            <a:ext cx="10893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True</a:t>
            </a:r>
            <a:endParaRPr/>
          </a:p>
        </p:txBody>
      </p:sp>
      <p:sp>
        <p:nvSpPr>
          <p:cNvPr id="486" name="Google Shape;486;p49"/>
          <p:cNvSpPr txBox="1"/>
          <p:nvPr/>
        </p:nvSpPr>
        <p:spPr>
          <a:xfrm>
            <a:off x="2992725" y="4537600"/>
            <a:ext cx="10893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False</a:t>
            </a:r>
            <a:endParaRPr sz="20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>
            <a:spLocks noGrp="1"/>
          </p:cNvSpPr>
          <p:nvPr>
            <p:ph type="body" idx="1"/>
          </p:nvPr>
        </p:nvSpPr>
        <p:spPr>
          <a:xfrm>
            <a:off x="2589375" y="17998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大家試著用</a:t>
            </a:r>
            <a:r>
              <a:rPr lang="en">
                <a:solidFill>
                  <a:srgbClr val="FF9900"/>
                </a:solidFill>
              </a:rPr>
              <a:t>&gt;, &lt;, ==, !=</a:t>
            </a:r>
            <a:r>
              <a:rPr lang="en"/>
              <a:t>以及</a:t>
            </a:r>
            <a:r>
              <a:rPr lang="en">
                <a:solidFill>
                  <a:srgbClr val="FF9900"/>
                </a:solidFill>
              </a:rPr>
              <a:t>and</a:t>
            </a:r>
            <a:r>
              <a:rPr lang="en"/>
              <a:t>、</a:t>
            </a:r>
            <a:r>
              <a:rPr lang="en">
                <a:solidFill>
                  <a:srgbClr val="FF9900"/>
                </a:solidFill>
              </a:rPr>
              <a:t>or</a:t>
            </a:r>
            <a:r>
              <a:rPr lang="en"/>
              <a:t> 寫出幾個正確或錯誤的判斷吧。</a:t>
            </a:r>
            <a:endParaRPr/>
          </a:p>
        </p:txBody>
      </p:sp>
      <p:sp>
        <p:nvSpPr>
          <p:cNvPr id="492" name="Google Shape;492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93" name="Google Shape;493;p50"/>
          <p:cNvSpPr txBox="1"/>
          <p:nvPr/>
        </p:nvSpPr>
        <p:spPr>
          <a:xfrm>
            <a:off x="3924700" y="3358450"/>
            <a:ext cx="40572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寫完了可以用jupyter notebook檢查結果是不是跟你想的一樣喔～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- else</a:t>
            </a:r>
            <a:endParaRPr/>
          </a:p>
        </p:txBody>
      </p:sp>
      <p:sp>
        <p:nvSpPr>
          <p:cNvPr id="499" name="Google Shape;499;p51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>
            <a:spLocks noGrp="1"/>
          </p:cNvSpPr>
          <p:nvPr>
            <p:ph type="title"/>
          </p:nvPr>
        </p:nvSpPr>
        <p:spPr>
          <a:xfrm>
            <a:off x="487775" y="57487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基本語法</a:t>
            </a:r>
            <a:endParaRPr/>
          </a:p>
        </p:txBody>
      </p:sp>
      <p:sp>
        <p:nvSpPr>
          <p:cNvPr id="505" name="Google Shape;505;p52"/>
          <p:cNvSpPr txBox="1">
            <a:spLocks noGrp="1"/>
          </p:cNvSpPr>
          <p:nvPr>
            <p:ph type="body" idx="1"/>
          </p:nvPr>
        </p:nvSpPr>
        <p:spPr>
          <a:xfrm>
            <a:off x="2904900" y="1417775"/>
            <a:ext cx="3334200" cy="26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b="1">
                <a:latin typeface="Poppins"/>
                <a:ea typeface="Poppins"/>
                <a:cs typeface="Poppins"/>
                <a:sym typeface="Poppins"/>
              </a:rPr>
              <a:t>if (判斷式):</a:t>
            </a:r>
            <a:endParaRPr sz="25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b="1">
                <a:latin typeface="Poppins"/>
                <a:ea typeface="Poppins"/>
                <a:cs typeface="Poppins"/>
                <a:sym typeface="Poppins"/>
              </a:rPr>
              <a:t>	做某件事...</a:t>
            </a:r>
            <a:endParaRPr sz="25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b="1">
                <a:latin typeface="Poppins"/>
                <a:ea typeface="Poppins"/>
                <a:cs typeface="Poppins"/>
                <a:sym typeface="Poppins"/>
              </a:rPr>
              <a:t> </a:t>
            </a:r>
            <a:endParaRPr sz="25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b="1">
                <a:latin typeface="Poppins"/>
                <a:ea typeface="Poppins"/>
                <a:cs typeface="Poppins"/>
                <a:sym typeface="Poppins"/>
              </a:rPr>
              <a:t>else:</a:t>
            </a:r>
            <a:endParaRPr sz="25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b="1">
                <a:latin typeface="Poppins"/>
                <a:ea typeface="Poppins"/>
                <a:cs typeface="Poppins"/>
                <a:sym typeface="Poppins"/>
              </a:rPr>
              <a:t>	做另一件事...</a:t>
            </a:r>
            <a:endParaRPr sz="25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5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6" name="Google Shape;506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07" name="Google Shape;507;p52"/>
          <p:cNvSpPr txBox="1"/>
          <p:nvPr/>
        </p:nvSpPr>
        <p:spPr>
          <a:xfrm>
            <a:off x="3323225" y="2411225"/>
            <a:ext cx="33342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(判斷式的結果是True的話)</a:t>
            </a:r>
            <a:endParaRPr sz="20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52"/>
          <p:cNvSpPr txBox="1"/>
          <p:nvPr/>
        </p:nvSpPr>
        <p:spPr>
          <a:xfrm>
            <a:off x="3323225" y="3883850"/>
            <a:ext cx="36906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(判斷式的結果是False的話)</a:t>
            </a:r>
            <a:endParaRPr sz="20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52"/>
          <p:cNvSpPr txBox="1"/>
          <p:nvPr/>
        </p:nvSpPr>
        <p:spPr>
          <a:xfrm>
            <a:off x="1020125" y="2048750"/>
            <a:ext cx="23031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要加縮排（按一個Tab）</a:t>
            </a:r>
            <a:endParaRPr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>
            <a:spLocks noGrp="1"/>
          </p:cNvSpPr>
          <p:nvPr>
            <p:ph type="body" idx="1"/>
          </p:nvPr>
        </p:nvSpPr>
        <p:spPr>
          <a:xfrm>
            <a:off x="350025" y="515325"/>
            <a:ext cx="5327700" cy="40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if (判斷式) :  (如果...)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	做某件事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else:     (否則...)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latin typeface="Poppins"/>
                <a:ea typeface="Poppins"/>
                <a:cs typeface="Poppins"/>
                <a:sym typeface="Poppins"/>
              </a:rPr>
              <a:t> 	做另一件事</a:t>
            </a: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5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16" name="Google Shape;516;p53"/>
          <p:cNvSpPr txBox="1"/>
          <p:nvPr/>
        </p:nvSpPr>
        <p:spPr>
          <a:xfrm>
            <a:off x="3712025" y="0"/>
            <a:ext cx="55146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e.g. </a:t>
            </a:r>
            <a:endParaRPr sz="2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你要去遊樂園玩雲霄飛車~~~</a:t>
            </a:r>
            <a:endParaRPr sz="2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7" name="Google Shape;517;p53"/>
          <p:cNvSpPr txBox="1"/>
          <p:nvPr/>
        </p:nvSpPr>
        <p:spPr>
          <a:xfrm>
            <a:off x="3844200" y="1274225"/>
            <a:ext cx="5004300" cy="3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height = </a:t>
            </a:r>
            <a:r>
              <a:rPr lang="en" sz="26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165</a:t>
            </a:r>
            <a:endParaRPr sz="26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height_strict =</a:t>
            </a:r>
            <a:r>
              <a:rPr lang="en" sz="26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 130</a:t>
            </a: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(身高限制)</a:t>
            </a:r>
            <a:endParaRPr sz="2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</a:t>
            </a:r>
            <a:r>
              <a:rPr lang="en" sz="26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height &gt;= height_restrict</a:t>
            </a: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print(“歡迎搭乘”)</a:t>
            </a:r>
            <a:endParaRPr sz="2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else:</a:t>
            </a:r>
            <a:endParaRPr sz="2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print(“你還不夠高喔”)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18" name="Google Shape;5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875" y="1274224"/>
            <a:ext cx="5514601" cy="33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82858"/>
            <a:ext cx="3212875" cy="1828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25" name="Google Shape;5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25" y="938675"/>
            <a:ext cx="3276874" cy="39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 txBox="1">
            <a:spLocks noGrp="1"/>
          </p:cNvSpPr>
          <p:nvPr>
            <p:ph type="title"/>
          </p:nvPr>
        </p:nvSpPr>
        <p:spPr>
          <a:xfrm>
            <a:off x="805100" y="255575"/>
            <a:ext cx="59295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但是事情可能不只兩種情況</a:t>
            </a:r>
            <a:endParaRPr sz="2600"/>
          </a:p>
        </p:txBody>
      </p:sp>
      <p:sp>
        <p:nvSpPr>
          <p:cNvPr id="527" name="Google Shape;527;p54"/>
          <p:cNvSpPr txBox="1"/>
          <p:nvPr/>
        </p:nvSpPr>
        <p:spPr>
          <a:xfrm>
            <a:off x="5467225" y="337775"/>
            <a:ext cx="25521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用 elif !</a:t>
            </a:r>
            <a:endParaRPr sz="26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54"/>
          <p:cNvSpPr txBox="1"/>
          <p:nvPr/>
        </p:nvSpPr>
        <p:spPr>
          <a:xfrm>
            <a:off x="4747275" y="1203500"/>
            <a:ext cx="3360000" cy="31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(判斷式) :     (如果...)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做某件事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elif (判斷式) :  (否則如果)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做另一件事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else:     (否則...)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	做另一件事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34" name="Google Shape;534;p55"/>
          <p:cNvSpPr txBox="1"/>
          <p:nvPr/>
        </p:nvSpPr>
        <p:spPr>
          <a:xfrm>
            <a:off x="289350" y="472825"/>
            <a:ext cx="6150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e.g.  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你今天想去電影院看電影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5" name="Google Shape;5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250" y="165850"/>
            <a:ext cx="4179225" cy="19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5"/>
          <p:cNvSpPr txBox="1"/>
          <p:nvPr/>
        </p:nvSpPr>
        <p:spPr>
          <a:xfrm>
            <a:off x="6330450" y="3037825"/>
            <a:ext cx="2405700" cy="17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大家現在試試看改變age或者是判斷式讓程式輸出不同的結果吧～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7" name="Google Shape;5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300" y="1274250"/>
            <a:ext cx="5811149" cy="32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5"/>
          <p:cNvSpPr txBox="1"/>
          <p:nvPr/>
        </p:nvSpPr>
        <p:spPr>
          <a:xfrm>
            <a:off x="336400" y="1274250"/>
            <a:ext cx="6677100" cy="30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age =</a:t>
            </a:r>
            <a:r>
              <a:rPr lang="en" sz="20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 16</a:t>
            </a:r>
            <a:endParaRPr sz="2000" b="1">
              <a:solidFill>
                <a:srgbClr val="FF99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</a:t>
            </a:r>
            <a:r>
              <a:rPr lang="en" sz="20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age &lt; 15</a:t>
            </a: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print(“你還不可以看輔導級電影喔！”)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elif </a:t>
            </a:r>
            <a:r>
              <a:rPr lang="en" sz="2000" b="1">
                <a:solidFill>
                  <a:srgbClr val="FF9900"/>
                </a:solidFill>
                <a:latin typeface="Poppins"/>
                <a:ea typeface="Poppins"/>
                <a:cs typeface="Poppins"/>
                <a:sym typeface="Poppins"/>
              </a:rPr>
              <a:t>age &gt;= 15 and age &lt; 18</a:t>
            </a: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print(“你可以看輔導級但不能看限制級喔！”)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else: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	print(“你任何分級的電影都可以看喔！”)</a:t>
            </a: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1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44" name="Google Shape;544;p56"/>
          <p:cNvSpPr txBox="1">
            <a:spLocks noGrp="1"/>
          </p:cNvSpPr>
          <p:nvPr>
            <p:ph type="body" idx="1"/>
          </p:nvPr>
        </p:nvSpPr>
        <p:spPr>
          <a:xfrm>
            <a:off x="2829900" y="2062625"/>
            <a:ext cx="3484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大家可以下課休息準備吃午餐了！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2x  +  8  =  24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  ?</a:t>
            </a:r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body" idx="1"/>
          </p:nvPr>
        </p:nvSpPr>
        <p:spPr>
          <a:xfrm>
            <a:off x="5147250" y="1549650"/>
            <a:ext cx="10992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  8</a:t>
            </a:r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2385525" y="2530050"/>
            <a:ext cx="67584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就是一個變數。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一個叫做 x 的盒子，裡面裝著 8 這個數字。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1"/>
          <p:cNvSpPr txBox="1">
            <a:spLocks noGrp="1"/>
          </p:cNvSpPr>
          <p:nvPr>
            <p:ph type="title"/>
          </p:nvPr>
        </p:nvSpPr>
        <p:spPr>
          <a:xfrm>
            <a:off x="429400" y="306475"/>
            <a:ext cx="6008700" cy="26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x  =  0</a:t>
            </a: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for  </a:t>
            </a:r>
            <a:r>
              <a:rPr lang="en" sz="2600">
                <a:solidFill>
                  <a:srgbClr val="FF9900"/>
                </a:solidFill>
              </a:rPr>
              <a:t>num</a:t>
            </a:r>
            <a:r>
              <a:rPr lang="en" sz="2600"/>
              <a:t>  in  </a:t>
            </a:r>
            <a:r>
              <a:rPr lang="en" sz="2600">
                <a:solidFill>
                  <a:srgbClr val="6AA84F"/>
                </a:solidFill>
              </a:rPr>
              <a:t>range( 10 )</a:t>
            </a:r>
            <a:r>
              <a:rPr lang="en" sz="2600"/>
              <a:t> : </a:t>
            </a: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	x  =  x  +  </a:t>
            </a:r>
            <a:r>
              <a:rPr lang="en" sz="2600">
                <a:solidFill>
                  <a:srgbClr val="FF9900"/>
                </a:solidFill>
              </a:rPr>
              <a:t>num</a:t>
            </a:r>
            <a:endParaRPr sz="26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FF99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</a:rPr>
              <a:t>print (x)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581" name="Google Shape;581;p6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582" name="Google Shape;582;p61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583" name="Google Shape;583;p6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6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6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61"/>
          <p:cNvSpPr txBox="1">
            <a:spLocks noGrp="1"/>
          </p:cNvSpPr>
          <p:nvPr>
            <p:ph type="title"/>
          </p:nvPr>
        </p:nvSpPr>
        <p:spPr>
          <a:xfrm>
            <a:off x="429400" y="3028275"/>
            <a:ext cx="40428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→ Error !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588" name="Google Shape;588;p61"/>
          <p:cNvSpPr txBox="1">
            <a:spLocks noGrp="1"/>
          </p:cNvSpPr>
          <p:nvPr>
            <p:ph type="title"/>
          </p:nvPr>
        </p:nvSpPr>
        <p:spPr>
          <a:xfrm>
            <a:off x="429400" y="3775875"/>
            <a:ext cx="2147100" cy="9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5394"/>
                </a:solidFill>
              </a:rPr>
              <a:t>→ Why ?</a:t>
            </a:r>
            <a:endParaRPr sz="3000">
              <a:solidFill>
                <a:srgbClr val="0B5394"/>
              </a:solidFill>
            </a:endParaRPr>
          </a:p>
        </p:txBody>
      </p:sp>
      <p:sp>
        <p:nvSpPr>
          <p:cNvPr id="589" name="Google Shape;589;p61"/>
          <p:cNvSpPr txBox="1">
            <a:spLocks noGrp="1"/>
          </p:cNvSpPr>
          <p:nvPr>
            <p:ph type="title"/>
          </p:nvPr>
        </p:nvSpPr>
        <p:spPr>
          <a:xfrm>
            <a:off x="3306475" y="2473275"/>
            <a:ext cx="5249400" cy="21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B5394"/>
                </a:solidFill>
              </a:rPr>
              <a:t>因為 range(  ) 所產生的連續數字是從 0 開始 ! 並非從 1 開始 !</a:t>
            </a:r>
            <a:endParaRPr sz="2600">
              <a:solidFill>
                <a:srgbClr val="0B5394"/>
              </a:solidFill>
            </a:endParaRPr>
          </a:p>
        </p:txBody>
      </p:sp>
      <p:pic>
        <p:nvPicPr>
          <p:cNvPr id="590" name="Google Shape;5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863" y="306475"/>
            <a:ext cx="3810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2"/>
          <p:cNvSpPr txBox="1">
            <a:spLocks noGrp="1"/>
          </p:cNvSpPr>
          <p:nvPr>
            <p:ph type="title"/>
          </p:nvPr>
        </p:nvSpPr>
        <p:spPr>
          <a:xfrm>
            <a:off x="429400" y="306475"/>
            <a:ext cx="6008700" cy="2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方法 1 : </a:t>
            </a: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for  num  in  range( 10 ) :</a:t>
            </a: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	x  =  x  +  </a:t>
            </a:r>
            <a:r>
              <a:rPr lang="en" sz="2600">
                <a:solidFill>
                  <a:srgbClr val="000000"/>
                </a:solidFill>
              </a:rPr>
              <a:t>( </a:t>
            </a:r>
            <a:r>
              <a:rPr lang="en" sz="2600">
                <a:solidFill>
                  <a:srgbClr val="FF9900"/>
                </a:solidFill>
              </a:rPr>
              <a:t>num  +  1 </a:t>
            </a:r>
            <a:r>
              <a:rPr lang="en" sz="2600">
                <a:solidFill>
                  <a:srgbClr val="000000"/>
                </a:solidFill>
              </a:rPr>
              <a:t>)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</a:rPr>
              <a:t>print (x)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596" name="Google Shape;596;p6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597" name="Google Shape;597;p62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598" name="Google Shape;598;p6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6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6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2" name="Google Shape;6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775" y="2174475"/>
            <a:ext cx="3653338" cy="20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3"/>
          <p:cNvSpPr txBox="1">
            <a:spLocks noGrp="1"/>
          </p:cNvSpPr>
          <p:nvPr>
            <p:ph type="title"/>
          </p:nvPr>
        </p:nvSpPr>
        <p:spPr>
          <a:xfrm>
            <a:off x="429400" y="306475"/>
            <a:ext cx="6008700" cy="2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方法 2 : </a:t>
            </a: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for  num  in  range( 1 , 11 ) :</a:t>
            </a:r>
            <a:endParaRPr sz="2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	x  =  x  + </a:t>
            </a:r>
            <a:r>
              <a:rPr lang="en" sz="2600">
                <a:solidFill>
                  <a:srgbClr val="000000"/>
                </a:solidFill>
              </a:rPr>
              <a:t> </a:t>
            </a:r>
            <a:r>
              <a:rPr lang="en" sz="2600">
                <a:solidFill>
                  <a:srgbClr val="FF9900"/>
                </a:solidFill>
              </a:rPr>
              <a:t>num</a:t>
            </a: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</a:rPr>
              <a:t>print (x)</a:t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608" name="Google Shape;608;p6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609" name="Google Shape;609;p63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610" name="Google Shape;610;p6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" name="Google Shape;6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813" y="1945950"/>
            <a:ext cx="3984111" cy="20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66060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while → 迴圈 → 不斷重複做一件事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只要符合條件，便會一直做下去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直到條件不符合為止。</a:t>
            </a:r>
            <a:endParaRPr/>
          </a:p>
        </p:txBody>
      </p:sp>
      <p:sp>
        <p:nvSpPr>
          <p:cNvPr id="620" name="Google Shape;620;p6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5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6606000" cy="30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num  =  1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while  num  &lt;=  10 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num  =  num  +  1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print (num)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當 num = ? 的時候，while 迴圈就會停止。</a:t>
            </a:r>
            <a:endParaRPr/>
          </a:p>
        </p:txBody>
      </p:sp>
      <p:sp>
        <p:nvSpPr>
          <p:cNvPr id="626" name="Google Shape;626;p6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627" name="Google Shape;62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725" y="1131800"/>
            <a:ext cx="29718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 txBox="1">
            <a:spLocks noGrp="1"/>
          </p:cNvSpPr>
          <p:nvPr>
            <p:ph type="title"/>
          </p:nvPr>
        </p:nvSpPr>
        <p:spPr>
          <a:xfrm>
            <a:off x="540450" y="40315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判斷式</a:t>
            </a:r>
            <a:endParaRPr/>
          </a:p>
        </p:txBody>
      </p:sp>
      <p:sp>
        <p:nvSpPr>
          <p:cNvPr id="673" name="Google Shape;673;p71"/>
          <p:cNvSpPr txBox="1">
            <a:spLocks noGrp="1"/>
          </p:cNvSpPr>
          <p:nvPr>
            <p:ph type="body" idx="1"/>
          </p:nvPr>
        </p:nvSpPr>
        <p:spPr>
          <a:xfrm>
            <a:off x="717450" y="1347550"/>
            <a:ext cx="4608000" cy="3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輸入一個包含很多數字的list，請將裡面2的倍數的數字印出來。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例如：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input : [1, 2, 4, 7, 11]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output : 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2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4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Input : [7, 23, 1001, 422, 621, 5, 1, 909, 31]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output : 422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7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75" name="Google Shape;675;p71"/>
          <p:cNvSpPr txBox="1"/>
          <p:nvPr/>
        </p:nvSpPr>
        <p:spPr>
          <a:xfrm>
            <a:off x="5505150" y="2018975"/>
            <a:ext cx="2723100" cy="2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小提示(1)：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利用for迴圈與 if-else。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小提示(2) :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判斷是不是2的倍數，利用 % 這個運算符號 →  這個符號算出的是餘數。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比如說，4是2的倍數，則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4 % 2 == 0 (4除以2，餘數為0)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2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223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= 10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+ 5 = ?</a:t>
            </a:r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2385525" y="2428225"/>
            <a:ext cx="6765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15</a:t>
            </a:r>
            <a:endParaRPr sz="26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2385525" y="3211050"/>
            <a:ext cx="47772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= 100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* 30 = ?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2385525" y="4430550"/>
            <a:ext cx="14361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3000</a:t>
            </a:r>
            <a:endParaRPr sz="26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4249250" y="3381325"/>
            <a:ext cx="33147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* 代表的意義就是”乘”</a:t>
            </a:r>
            <a:endParaRPr sz="24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/  代表的意義就是”除”</a:t>
            </a:r>
            <a:endParaRPr sz="2400" b="1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 txBox="1">
            <a:spLocks noGrp="1"/>
          </p:cNvSpPr>
          <p:nvPr>
            <p:ph type="body" idx="1"/>
          </p:nvPr>
        </p:nvSpPr>
        <p:spPr>
          <a:xfrm>
            <a:off x="2642850" y="0"/>
            <a:ext cx="47772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 err="1"/>
              <a:t>變數的型態</a:t>
            </a:r>
            <a:endParaRPr sz="3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(1)  </a:t>
            </a:r>
            <a:r>
              <a:rPr lang="en" dirty="0" err="1"/>
              <a:t>整數</a:t>
            </a:r>
            <a:r>
              <a:rPr lang="en" dirty="0"/>
              <a:t> integer → 5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(2) </a:t>
            </a:r>
            <a:r>
              <a:rPr lang="en" dirty="0" err="1"/>
              <a:t>小數</a:t>
            </a:r>
            <a:r>
              <a:rPr lang="en" dirty="0"/>
              <a:t> float, double → 2.5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(3) </a:t>
            </a:r>
            <a:r>
              <a:rPr lang="en" dirty="0" err="1"/>
              <a:t>字串</a:t>
            </a:r>
            <a:r>
              <a:rPr lang="en" dirty="0"/>
              <a:t> string → “Hello !”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(4) </a:t>
            </a:r>
            <a:r>
              <a:rPr lang="en" dirty="0" err="1"/>
              <a:t>陣列</a:t>
            </a:r>
            <a:r>
              <a:rPr lang="en" dirty="0"/>
              <a:t> list</a:t>
            </a:r>
            <a:endParaRPr dirty="0"/>
          </a:p>
          <a:p>
            <a:pPr marL="13716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  <a:p>
            <a:pPr marL="13716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  <a:p>
            <a:pPr marL="13716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0000"/>
                </a:solidFill>
              </a:rPr>
              <a:t>有非常多種</a:t>
            </a:r>
            <a:r>
              <a:rPr lang="en" dirty="0">
                <a:solidFill>
                  <a:srgbClr val="FF0000"/>
                </a:solidFill>
              </a:rPr>
              <a:t>！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91" name="Google Shape;191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body" idx="1"/>
          </p:nvPr>
        </p:nvSpPr>
        <p:spPr>
          <a:xfrm>
            <a:off x="2385525" y="330150"/>
            <a:ext cx="47772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</a:rPr>
              <a:t>給予值  vs.  等於</a:t>
            </a:r>
            <a:endParaRPr sz="3600">
              <a:solidFill>
                <a:srgbClr val="FF9900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body" idx="1"/>
          </p:nvPr>
        </p:nvSpPr>
        <p:spPr>
          <a:xfrm>
            <a:off x="2385525" y="1169675"/>
            <a:ext cx="32862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  8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這是等於嗎 ?</a:t>
            </a:r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2385525" y="2530050"/>
            <a:ext cx="67584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No !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1"/>
          </p:nvPr>
        </p:nvSpPr>
        <p:spPr>
          <a:xfrm>
            <a:off x="2385525" y="1169675"/>
            <a:ext cx="26097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  8 → </a:t>
            </a:r>
            <a:r>
              <a:rPr lang="en">
                <a:solidFill>
                  <a:srgbClr val="FF9900"/>
                </a:solidFill>
              </a:rPr>
              <a:t>給予值</a:t>
            </a: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body" idx="1"/>
          </p:nvPr>
        </p:nvSpPr>
        <p:spPr>
          <a:xfrm>
            <a:off x="651900" y="1910975"/>
            <a:ext cx="78402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我們將 8 這個數字、這個值，賦予在 x 這個變數上。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因此，x 便擁有 8 這個值。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1"/>
          </p:nvPr>
        </p:nvSpPr>
        <p:spPr>
          <a:xfrm>
            <a:off x="2385525" y="1169675"/>
            <a:ext cx="26097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x  ==  8 → </a:t>
            </a:r>
            <a:r>
              <a:rPr lang="en">
                <a:solidFill>
                  <a:srgbClr val="FF9900"/>
                </a:solidFill>
              </a:rPr>
              <a:t>等於</a:t>
            </a:r>
            <a:endParaRPr>
              <a:solidFill>
                <a:srgbClr val="FF99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1303800" y="1910975"/>
            <a:ext cx="7840200" cy="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== 用來判斷前後兩者是否一樣。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如果 x 本身的值就是 8，則這個判斷就是 True。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反之，如果 x 不是 8，則這個判斷會變成 False。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1109</Words>
  <Application>Microsoft Macintosh PowerPoint</Application>
  <PresentationFormat>如螢幕大小 (16:9)</PresentationFormat>
  <Paragraphs>320</Paragraphs>
  <Slides>46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0" baseType="lpstr">
      <vt:lpstr>Poppins Light</vt:lpstr>
      <vt:lpstr>Poppins</vt:lpstr>
      <vt:lpstr>Arial</vt:lpstr>
      <vt:lpstr>Cymbeline template</vt:lpstr>
      <vt:lpstr>基礎課程一</vt:lpstr>
      <vt:lpstr>Outline</vt:lpstr>
      <vt:lpstr>變數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輸入輸出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List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判斷式</vt:lpstr>
      <vt:lpstr>我們其實常常在做判斷</vt:lpstr>
      <vt:lpstr>那怎樣是正確的判斷呢？</vt:lpstr>
      <vt:lpstr>所以結果有兩種可能：True、False</vt:lpstr>
      <vt:lpstr>而且(and)、或者(or)</vt:lpstr>
      <vt:lpstr>PowerPoint 簡報</vt:lpstr>
      <vt:lpstr>if - else</vt:lpstr>
      <vt:lpstr>基本語法</vt:lpstr>
      <vt:lpstr>PowerPoint 簡報</vt:lpstr>
      <vt:lpstr>但是事情可能不只兩種情況</vt:lpstr>
      <vt:lpstr>PowerPoint 簡報</vt:lpstr>
      <vt:lpstr>PowerPoint 簡報</vt:lpstr>
      <vt:lpstr>x  =  0 for  num  in  range( 10 ) :   x  =  x  +  num  print (x)  </vt:lpstr>
      <vt:lpstr>方法 1 :   for  num  in  range( 10 ) :  x  =  x  +  ( num  +  1 )  print (x)</vt:lpstr>
      <vt:lpstr>方法 2 :   for  num  in  range( 1 , 11 ) :  x  =  x  +  num  print (x)</vt:lpstr>
      <vt:lpstr>PowerPoint 簡報</vt:lpstr>
      <vt:lpstr>PowerPoint 簡報</vt:lpstr>
      <vt:lpstr>判斷式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基礎課程一</dc:title>
  <cp:lastModifiedBy>陳姵如</cp:lastModifiedBy>
  <cp:revision>2</cp:revision>
  <dcterms:modified xsi:type="dcterms:W3CDTF">2019-10-22T11:16:10Z</dcterms:modified>
</cp:coreProperties>
</file>